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62" r:id="rId5"/>
    <p:sldId id="259" r:id="rId6"/>
    <p:sldId id="356" r:id="rId7"/>
    <p:sldId id="361" r:id="rId8"/>
    <p:sldId id="360" r:id="rId9"/>
    <p:sldId id="364" r:id="rId10"/>
    <p:sldId id="365" r:id="rId11"/>
    <p:sldId id="366" r:id="rId12"/>
    <p:sldId id="384" r:id="rId13"/>
    <p:sldId id="367" r:id="rId14"/>
    <p:sldId id="368" r:id="rId15"/>
    <p:sldId id="369" r:id="rId16"/>
    <p:sldId id="385" r:id="rId17"/>
    <p:sldId id="386" r:id="rId18"/>
    <p:sldId id="387" r:id="rId19"/>
    <p:sldId id="3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2"/>
    <p:restoredTop sz="95363" autoAdjust="0"/>
  </p:normalViewPr>
  <p:slideViewPr>
    <p:cSldViewPr snapToGrid="0">
      <p:cViewPr varScale="1">
        <p:scale>
          <a:sx n="115" d="100"/>
          <a:sy n="11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12/3/24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12/3/24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12/3/24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12/3/24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12/3/24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12/3/24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12/3/24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12/3/24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12/3/24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12/3/24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12/3/24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12/3/24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12/3/24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SC1004 Part 2</a:t>
            </a:r>
            <a:br>
              <a:rPr lang="en-US" b="1" dirty="0"/>
            </a:br>
            <a:endParaRPr lang="en-SG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 dirty="0"/>
              <a:t>(teaching 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4DFD-98CC-705F-7BD1-05F587F6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.1.2 Norm (Euclidean Norm)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ABF75-1138-7C8C-A2BD-00AE261DB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Norm: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𝑖𝑖𝑓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a vector (unit length vector)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r>
                  <a:rPr lang="en-US" dirty="0"/>
                  <a:t>Vector distance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𝒅𝒊𝒔𝒕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…+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ABF75-1138-7C8C-A2BD-00AE261DB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E8EF-1F30-7A13-A95F-C766C337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9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3E5E-A154-8BE1-2EA5-B53922A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03D51-0FE8-5229-645E-958C86DB4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976"/>
                <a:ext cx="10515600" cy="517049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Definition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70C0"/>
                    </a:solidFill>
                  </a:rPr>
                  <a:t>Geometric formula: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b="1" dirty="0"/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ra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Component formula: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Explanation of dot product using the geometric formula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Projection: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Perpendicular: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03D51-0FE8-5229-645E-958C86DB4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976"/>
                <a:ext cx="10515600" cy="5170499"/>
              </a:xfrm>
              <a:blipFill>
                <a:blip r:embed="rId2"/>
                <a:stretch>
                  <a:fillRect l="-965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725E3-D304-994F-B8D2-0048603B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CCEF65-9A30-F05E-758E-E0B50EEE92BF}"/>
              </a:ext>
            </a:extLst>
          </p:cNvPr>
          <p:cNvGrpSpPr/>
          <p:nvPr/>
        </p:nvGrpSpPr>
        <p:grpSpPr>
          <a:xfrm>
            <a:off x="7222435" y="1316315"/>
            <a:ext cx="4636812" cy="2271711"/>
            <a:chOff x="1095011" y="1157289"/>
            <a:chExt cx="10406427" cy="4599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BD07E9-2E84-99A0-21B9-DDB7F20E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011" y="2062800"/>
              <a:ext cx="5647762" cy="369375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6EEB04-ECB3-ECE9-E9C9-221C09692D37}"/>
                </a:ext>
              </a:extLst>
            </p:cNvPr>
            <p:cNvGrpSpPr/>
            <p:nvPr/>
          </p:nvGrpSpPr>
          <p:grpSpPr>
            <a:xfrm>
              <a:off x="4271963" y="1157289"/>
              <a:ext cx="7229475" cy="2370653"/>
              <a:chOff x="4271963" y="1157289"/>
              <a:chExt cx="7229475" cy="237065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47E526D-5648-1932-651F-3A3199623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0583" y="1176741"/>
                <a:ext cx="4120855" cy="235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B9754A-6B48-4D23-4746-FF8B1BF22AD8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5114925" y="1157289"/>
                <a:ext cx="2243138" cy="118875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6805C87-644D-0CC9-8632-A3D5BFD5B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4925" y="2346041"/>
                <a:ext cx="2265658" cy="1181901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C9ED920-E168-CE94-6A32-CDD7FC46DCF6}"/>
                  </a:ext>
                </a:extLst>
              </p:cNvPr>
              <p:cNvSpPr/>
              <p:nvPr/>
            </p:nvSpPr>
            <p:spPr>
              <a:xfrm>
                <a:off x="4271963" y="1948881"/>
                <a:ext cx="842962" cy="794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25AE6-13D5-ED2D-8BD2-7EB9178A16C3}"/>
                  </a:ext>
                </a:extLst>
              </p:cNvPr>
              <p:cNvSpPr txBox="1"/>
              <p:nvPr/>
            </p:nvSpPr>
            <p:spPr>
              <a:xfrm>
                <a:off x="8132549" y="1550976"/>
                <a:ext cx="56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25AE6-13D5-ED2D-8BD2-7EB9178A1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549" y="1550976"/>
                <a:ext cx="5698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135A0-532C-2BEA-4A19-E6BBA734403D}"/>
                  </a:ext>
                </a:extLst>
              </p:cNvPr>
              <p:cNvSpPr txBox="1"/>
              <p:nvPr/>
            </p:nvSpPr>
            <p:spPr>
              <a:xfrm>
                <a:off x="8132548" y="3155377"/>
                <a:ext cx="56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135A0-532C-2BEA-4A19-E6BBA734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548" y="3155377"/>
                <a:ext cx="5698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3BE071-83F8-11F5-9189-A789CFBD24E4}"/>
                  </a:ext>
                </a:extLst>
              </p:cNvPr>
              <p:cNvSpPr txBox="1"/>
              <p:nvPr/>
            </p:nvSpPr>
            <p:spPr>
              <a:xfrm>
                <a:off x="10124661" y="2679381"/>
                <a:ext cx="1836137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3BE071-83F8-11F5-9189-A789CFBD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661" y="2679381"/>
                <a:ext cx="1836137" cy="375424"/>
              </a:xfrm>
              <a:prstGeom prst="rect">
                <a:avLst/>
              </a:prstGeom>
              <a:blipFill>
                <a:blip r:embed="rId7"/>
                <a:stretch>
                  <a:fillRect l="-4828" t="-113333" b="-1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56428-9B28-5E64-E381-A584B5986C5B}"/>
                  </a:ext>
                </a:extLst>
              </p:cNvPr>
              <p:cNvSpPr txBox="1"/>
              <p:nvPr/>
            </p:nvSpPr>
            <p:spPr>
              <a:xfrm>
                <a:off x="10031897" y="3175170"/>
                <a:ext cx="2559554" cy="825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56428-9B28-5E64-E381-A584B5986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897" y="3175170"/>
                <a:ext cx="2559554" cy="8256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5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2F9F-892D-DEE3-63AF-091692C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5"/>
            <a:ext cx="11317357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 (</a:t>
            </a:r>
            <a:r>
              <a:rPr lang="en-US" u="sng">
                <a:solidFill>
                  <a:srgbClr val="FF0000"/>
                </a:solidFill>
              </a:rPr>
              <a:t>2).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Properties of dot product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Transformation on dot product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to derive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F2D7-D903-CCD4-21F6-6720F73C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D68B5982-EEC3-4284-8BC1-DC9D021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97" y="2300486"/>
            <a:ext cx="7376203" cy="2228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161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5A89-BC5D-8D26-DA6B-D50CDB70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.1.4 Inequalities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7F0F5-5FCB-B146-A4D3-C7412DBE0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SG" sz="2800" dirty="0"/>
                  <a:t>Inequalities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Triangular inequality: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7F0F5-5FCB-B146-A4D3-C7412DBE0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DB72-416A-E9C2-F93F-D7C012E5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11" descr="Picture 11">
            <a:extLst>
              <a:ext uri="{FF2B5EF4-FFF2-40B4-BE49-F238E27FC236}">
                <a16:creationId xmlns:a16="http://schemas.microsoft.com/office/drawing/2014/main" id="{EDCD08D4-9444-030D-5FB2-81E7CD97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63" y="3276126"/>
            <a:ext cx="7444437" cy="199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93EBC-C9A6-8FCD-C4C2-1B610EDD5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763" y="1825625"/>
            <a:ext cx="2794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3557-E616-5226-43A2-9240E467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.2.1 Orthogonality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68EA8-95CA-F92F-44F2-BD4D6A7FD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SG" sz="2800" dirty="0"/>
                  <a:t>Definition (vectors orthogonal to each other)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--&gt;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Orthonormal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are orthogonal with unit length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68EA8-95CA-F92F-44F2-BD4D6A7F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75D1-17D2-5258-262C-51A0063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566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985F-CADF-C298-FB48-0897B581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.2.2 Orthogonal Projection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8677"/>
                <a:ext cx="10515600" cy="48741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Decomposition of a vector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Standard basis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Projection theorem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(projection) – prove &amp; example  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 (residual)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8677"/>
                <a:ext cx="10515600" cy="4874198"/>
              </a:xfrm>
              <a:blipFill>
                <a:blip r:embed="rId2"/>
                <a:stretch>
                  <a:fillRect l="-1086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21CC-3044-FBA8-826E-5B60AA3C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A1643-0AFB-3627-B577-9A2F4D79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91" y="1618677"/>
            <a:ext cx="6125818" cy="13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Sets and Basis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said to be an orthogonal set if each pair of distinct vectors from the set is orthogonal,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spans a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basis of the subspace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basis for Euclidian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  <a:blipFill>
                <a:blip r:embed="rId2"/>
                <a:stretch>
                  <a:fillRect l="-1086" t="-1374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018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Decomposition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Project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to subpace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Then each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be written </a:t>
                </a:r>
                <a:r>
                  <a:rPr lang="en-SG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uniquely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the form: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SG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any orthogonal basis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 using: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  <a:blipFill>
                <a:blip r:embed="rId2"/>
                <a:stretch>
                  <a:fillRect l="-1086" t="-275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46461-E937-1FDD-E8B0-80A7C3D3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14" y="4296790"/>
            <a:ext cx="3204485" cy="19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6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15EE-7401-4153-8668-9053D03F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for tutorial questions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7D5D-1BC4-4E48-9D72-B013A9661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square with orthonormal columns (in fact, the row of an orthogonal matrix  is also orthonormal)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 orthogonal to a subspace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If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is orthogonal to every vector in a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is said to be orthogonal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–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called the orthogonal complement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7D5D-1BC4-4E48-9D72-B013A9661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ADFF-7771-4475-89A2-6ED09C5D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489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52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38056"/>
              </p:ext>
            </p:extLst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535985"/>
              </p:ext>
            </p:extLst>
          </p:nvPr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8)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(Chapter 6.1.1- 6.2.3)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9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BC4C-A5E0-6211-DCA9-0EFB0D93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.1.1 Geometric 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E71E-42F4-7AC8-A7E3-F8A41274E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Vector direction &amp; length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Vector addition &amp; subtraction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Euclidean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real numbers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E71E-42F4-7AC8-A7E3-F8A41274E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C29E2-6F21-2342-4C99-10BC54F2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F9BD6-DC7E-BA21-68D9-4EC5DB8A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53" y="1384300"/>
            <a:ext cx="3559069" cy="17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9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17877</TotalTime>
  <Words>1095</Words>
  <Application>Microsoft Macintosh PowerPoint</Application>
  <PresentationFormat>Widescreen</PresentationFormat>
  <Paragraphs>203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8)  (Chapter 6.1.1- 6.2.3)</vt:lpstr>
      <vt:lpstr>Key points – 6.1.1 Geometric Vectors</vt:lpstr>
      <vt:lpstr>Key points – 6.1.2 Norm (Euclidean Norm)</vt:lpstr>
      <vt:lpstr>Key points – 6.1.3 Dot Product/Inner Product</vt:lpstr>
      <vt:lpstr>Key points – 6.1.3 Dot Product/Inner Product (2).</vt:lpstr>
      <vt:lpstr>Key points – 6.1.4 Inequalities</vt:lpstr>
      <vt:lpstr>Key points – 6.2.1 Orthogonality</vt:lpstr>
      <vt:lpstr>Key points – 6.2.2 Orthogonal Projection</vt:lpstr>
      <vt:lpstr>Key points – 6.2.3 Orthogonal Sets and Basis</vt:lpstr>
      <vt:lpstr>Key points – 6.2.3 Orthogonal Decomposition</vt:lpstr>
      <vt:lpstr>Key points – for tutorial questions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340</cp:revision>
  <cp:lastPrinted>2022-11-04T01:15:13Z</cp:lastPrinted>
  <dcterms:created xsi:type="dcterms:W3CDTF">2020-08-08T17:47:31Z</dcterms:created>
  <dcterms:modified xsi:type="dcterms:W3CDTF">2024-03-12T08:56:53Z</dcterms:modified>
</cp:coreProperties>
</file>